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9"/>
  </p:notesMasterIdLst>
  <p:sldIdLst>
    <p:sldId id="257" r:id="rId6"/>
    <p:sldId id="259" r:id="rId7"/>
    <p:sldId id="287" r:id="rId8"/>
    <p:sldId id="260" r:id="rId9"/>
    <p:sldId id="275" r:id="rId10"/>
    <p:sldId id="266" r:id="rId11"/>
    <p:sldId id="288" r:id="rId12"/>
    <p:sldId id="258" r:id="rId13"/>
    <p:sldId id="290" r:id="rId14"/>
    <p:sldId id="261" r:id="rId15"/>
    <p:sldId id="291" r:id="rId16"/>
    <p:sldId id="267" r:id="rId17"/>
    <p:sldId id="298" r:id="rId18"/>
    <p:sldId id="328" r:id="rId19"/>
    <p:sldId id="296" r:id="rId20"/>
    <p:sldId id="295" r:id="rId21"/>
    <p:sldId id="289" r:id="rId22"/>
    <p:sldId id="297" r:id="rId23"/>
    <p:sldId id="299" r:id="rId24"/>
    <p:sldId id="274" r:id="rId25"/>
    <p:sldId id="263" r:id="rId26"/>
    <p:sldId id="326" r:id="rId27"/>
    <p:sldId id="32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09BB0-1ABE-4CEF-82D0-3B4D23111CBD}" v="15" dt="2023-08-15T16:51:44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27" autoAdjust="0"/>
  </p:normalViewPr>
  <p:slideViewPr>
    <p:cSldViewPr snapToGrid="0" snapToObjects="1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43AB9-2868-884F-AE0E-BE2865025EBF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6A0A6-4DAF-2B4C-98D2-5938F00E8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9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0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1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4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93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29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04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2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5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3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2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5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8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2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1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3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1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7AFE-A62D-924E-BAB9-30A46BE3006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2673-8701-004B-BC5B-AB8100A5B86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139"/>
            <a:ext cx="9144000" cy="6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93D9-3101-BB4B-A335-F9154987A23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6EDF-216B-8A4B-B224-7679C62C7F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6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/>
          <a:stretch/>
        </p:blipFill>
        <p:spPr>
          <a:xfrm>
            <a:off x="0" y="4549329"/>
            <a:ext cx="9144000" cy="5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.usda.gov/sites/default/files/media/AMSGrantsTermsandConditions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dbiigrants@utk.edu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v1YNAsINk" TargetMode="External"/><Relationship Id="rId2" Type="http://schemas.openxmlformats.org/officeDocument/2006/relationships/hyperlink" Target="https://www.tn.gov/agriculture/topic/farm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g/southeast-value-added-dairy-discussion-group" TargetMode="External"/><Relationship Id="rId2" Type="http://schemas.openxmlformats.org/officeDocument/2006/relationships/hyperlink" Target="mailto:sstearn1@utk.edu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dbii.tennessee.edu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jpe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bii.tennessee.edu/dairy-business-planning-grant-open/" TargetMode="External"/><Relationship Id="rId2" Type="http://schemas.openxmlformats.org/officeDocument/2006/relationships/hyperlink" Target="https://sdbii.tennessee.edu/specialty-equipment-processing-grant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59525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b="1" dirty="0"/>
              <a:t>Southeast Dairy Business Innovation Initiatives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Specialty Processing Equipment &amp; </a:t>
            </a:r>
            <a:br>
              <a:rPr lang="en-US" sz="3600" b="1" dirty="0"/>
            </a:br>
            <a:r>
              <a:rPr lang="en-US" sz="3600" b="1" dirty="0"/>
              <a:t>Dairy Business Planning Grants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67BC828-CA0F-131C-3F36-C3C2B8244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09" y="2374541"/>
            <a:ext cx="1917392" cy="208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5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21"/>
    </mc:Choice>
    <mc:Fallback xmlns="">
      <p:transition spd="slow" advTm="614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59" y="429077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3600" b="1" i="0" u="none" strike="noStrike" baseline="0" dirty="0"/>
              <a:t>Allowable Costs </a:t>
            </a:r>
            <a:br>
              <a:rPr lang="en-US" sz="3600" b="1" i="0" u="none" strike="noStrike" baseline="0" dirty="0"/>
            </a:br>
            <a:r>
              <a:rPr lang="en-US" sz="3600" b="1" i="0" u="none" strike="noStrike" baseline="0" dirty="0"/>
              <a:t>Specialty Processing Equipment Grant</a:t>
            </a:r>
            <a:br>
              <a:rPr lang="en-US" sz="2700" b="1" i="0" u="none" strike="noStrike" baseline="0" dirty="0"/>
            </a:br>
            <a:br>
              <a:rPr lang="en-US" sz="1800" b="1" i="0" u="none" strike="noStrike" baseline="0" dirty="0">
                <a:latin typeface="Arial-BoldMT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5660" y="1289753"/>
            <a:ext cx="5415322" cy="2563994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• Specialized milk processing equipment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</a:rPr>
              <a:t>• Marketing plans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</a:rPr>
              <a:t>• Certain marketing or promotional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</a:rPr>
              <a:t>activities or materials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</a:rPr>
              <a:t>	– Limited Runs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</a:rPr>
              <a:t>	– Test Marketing</a:t>
            </a:r>
          </a:p>
        </p:txBody>
      </p:sp>
    </p:spTree>
    <p:extLst>
      <p:ext uri="{BB962C8B-B14F-4D97-AF65-F5344CB8AC3E}">
        <p14:creationId xmlns:p14="http://schemas.microsoft.com/office/powerpoint/2010/main" val="42343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83"/>
    </mc:Choice>
    <mc:Fallback xmlns="">
      <p:transition spd="slow" advTm="2121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CDB16B5B-05FD-FF42-8DDC-005AC6AE4F5F}"/>
              </a:ext>
            </a:extLst>
          </p:cNvPr>
          <p:cNvSpPr txBox="1">
            <a:spLocks/>
          </p:cNvSpPr>
          <p:nvPr/>
        </p:nvSpPr>
        <p:spPr>
          <a:xfrm>
            <a:off x="1114185" y="1367587"/>
            <a:ext cx="8998003" cy="277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• Real estate purchases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• Repayment of loans or mortgages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• Rent or contract payments for time periods extending beyond the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12-month period allowed for eligible projects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• Legal fees (for suits, disputes, etc.)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• Lobbying, fundraising, or other political activities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6A8E1E-4C3F-BA4E-8F86-FE47DD9AF91E}"/>
              </a:ext>
            </a:extLst>
          </p:cNvPr>
          <p:cNvSpPr txBox="1">
            <a:spLocks/>
          </p:cNvSpPr>
          <p:nvPr/>
        </p:nvSpPr>
        <p:spPr>
          <a:xfrm>
            <a:off x="524436" y="156064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Unallowable Costs</a:t>
            </a:r>
          </a:p>
        </p:txBody>
      </p:sp>
    </p:spTree>
    <p:extLst>
      <p:ext uri="{BB962C8B-B14F-4D97-AF65-F5344CB8AC3E}">
        <p14:creationId xmlns:p14="http://schemas.microsoft.com/office/powerpoint/2010/main" val="8114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83"/>
    </mc:Choice>
    <mc:Fallback xmlns="">
      <p:transition spd="slow" advTm="2121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785"/>
            <a:ext cx="7772400" cy="1102519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/>
              <a:t>Allowable and Unallowable Expenses</a:t>
            </a:r>
            <a:endPara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4DD8400-32CA-4242-A18D-5B8FB7B6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82" y="1555557"/>
            <a:ext cx="4380999" cy="31274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539633-1AE2-4DDF-BE73-71A379AF341E}"/>
              </a:ext>
            </a:extLst>
          </p:cNvPr>
          <p:cNvSpPr/>
          <p:nvPr/>
        </p:nvSpPr>
        <p:spPr>
          <a:xfrm>
            <a:off x="2236304" y="1513130"/>
            <a:ext cx="4611757" cy="3212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086F2-E4D1-C515-AA36-6068238CF011}"/>
              </a:ext>
            </a:extLst>
          </p:cNvPr>
          <p:cNvSpPr txBox="1"/>
          <p:nvPr/>
        </p:nvSpPr>
        <p:spPr>
          <a:xfrm>
            <a:off x="1214076" y="990865"/>
            <a:ext cx="7315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https://www.ams.usda.gov/sites/default/files/media/AMSGrantsTermsandConditions.pdf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23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2"/>
    </mc:Choice>
    <mc:Fallback xmlns="">
      <p:transition spd="slow" advTm="415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59" y="45212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4000" b="1" i="0" u="none" strike="noStrike" baseline="0" dirty="0"/>
              <a:t>Allowable Costs </a:t>
            </a:r>
            <a:br>
              <a:rPr lang="en-US" sz="4000" b="1" i="0" u="none" strike="noStrike" baseline="0" dirty="0"/>
            </a:br>
            <a:r>
              <a:rPr lang="en-US" sz="4000" b="1" i="0" u="none" strike="noStrike" baseline="0" dirty="0"/>
              <a:t>Specialty Processing Equipment Grant</a:t>
            </a:r>
            <a:br>
              <a:rPr lang="en-US" sz="2700" b="1" i="0" u="none" strike="noStrike" baseline="0" dirty="0"/>
            </a:br>
            <a:br>
              <a:rPr lang="en-US" sz="1800" b="1" i="0" u="none" strike="noStrike" baseline="0" dirty="0">
                <a:latin typeface="Arial-BoldMT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93416-990A-875C-F902-B1F42BF58F36}"/>
              </a:ext>
            </a:extLst>
          </p:cNvPr>
          <p:cNvSpPr txBox="1"/>
          <p:nvPr/>
        </p:nvSpPr>
        <p:spPr>
          <a:xfrm>
            <a:off x="1039265" y="1647639"/>
            <a:ext cx="73420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focus on the project must be on purchasing processing equipment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Produce new products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Increase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Increase efficiency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83"/>
    </mc:Choice>
    <mc:Fallback xmlns="">
      <p:transition spd="slow" advTm="2121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59" y="83295"/>
            <a:ext cx="7772400" cy="1102519"/>
          </a:xfrm>
        </p:spPr>
        <p:txBody>
          <a:bodyPr>
            <a:normAutofit/>
          </a:bodyPr>
          <a:lstStyle/>
          <a:p>
            <a:r>
              <a:rPr lang="en-US" sz="2700" b="1" i="0" u="none" strike="noStrike" baseline="0" dirty="0"/>
              <a:t>Example Projects </a:t>
            </a:r>
            <a:br>
              <a:rPr lang="en-US" sz="2700" b="1" i="0" u="none" strike="noStrike" baseline="0" dirty="0"/>
            </a:br>
            <a:r>
              <a:rPr lang="en-US" sz="2700" b="1" i="0" u="none" strike="noStrike" baseline="0" dirty="0"/>
              <a:t>Specialty Processing Equipment Grant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B19D6A2-1B65-CEB6-1F1B-B586EB04CD25}"/>
              </a:ext>
            </a:extLst>
          </p:cNvPr>
          <p:cNvSpPr txBox="1">
            <a:spLocks/>
          </p:cNvSpPr>
          <p:nvPr/>
        </p:nvSpPr>
        <p:spPr>
          <a:xfrm>
            <a:off x="608959" y="1185814"/>
            <a:ext cx="8460121" cy="303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Examples of eligible projects: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project to fund the purchase of a vat pasteurizer to create a new line of flavored milks.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project to fund the purchase of a cream separator to produce cream products.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project to fund the purchase of a new cheese drain table to increase capacity of cheese production.</a:t>
            </a:r>
          </a:p>
        </p:txBody>
      </p:sp>
    </p:spTree>
    <p:extLst>
      <p:ext uri="{BB962C8B-B14F-4D97-AF65-F5344CB8AC3E}">
        <p14:creationId xmlns:p14="http://schemas.microsoft.com/office/powerpoint/2010/main" val="34231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83"/>
    </mc:Choice>
    <mc:Fallback xmlns="">
      <p:transition spd="slow" advTm="21218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DD95-F138-E0FD-8BA9-63C65B5F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Specialty Processing Equipment Grant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16E05-64C5-444E-A51C-FE04F239083F}"/>
              </a:ext>
            </a:extLst>
          </p:cNvPr>
          <p:cNvSpPr txBox="1"/>
          <p:nvPr/>
        </p:nvSpPr>
        <p:spPr>
          <a:xfrm>
            <a:off x="900953" y="1017957"/>
            <a:ext cx="7342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Match Requirement</a:t>
            </a:r>
            <a:r>
              <a:rPr lang="en-US" dirty="0"/>
              <a:t>: </a:t>
            </a:r>
          </a:p>
          <a:p>
            <a:r>
              <a:rPr lang="en-US" dirty="0"/>
              <a:t>Applicants must provide a cash match of at least 25% of the requested grant funds. For instance, a grant application requesting $100,000 would require $25,000 in matching expenses. Please note that a 25% match on requested funds is the same as 20% of the total project cost. To illustrate this, we can see that $25,000 (the match) equals 25% of $100,000 (the request), and 20% of $125,000 (the total project cost). Must be allowable expenses.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33EF87-6422-5B26-6BAE-559F0912AA14}"/>
              </a:ext>
            </a:extLst>
          </p:cNvPr>
          <p:cNvSpPr/>
          <p:nvPr/>
        </p:nvSpPr>
        <p:spPr>
          <a:xfrm>
            <a:off x="1467651" y="3819594"/>
            <a:ext cx="2366682" cy="8572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E58C1F-5ECF-66EA-79EB-55BF1319D8D7}"/>
              </a:ext>
            </a:extLst>
          </p:cNvPr>
          <p:cNvSpPr/>
          <p:nvPr/>
        </p:nvSpPr>
        <p:spPr>
          <a:xfrm>
            <a:off x="2251422" y="3819594"/>
            <a:ext cx="799139" cy="85725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$1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DE131-E78E-98E0-5794-59AAB05B7323}"/>
              </a:ext>
            </a:extLst>
          </p:cNvPr>
          <p:cNvSpPr txBox="1"/>
          <p:nvPr/>
        </p:nvSpPr>
        <p:spPr>
          <a:xfrm>
            <a:off x="1682804" y="3411802"/>
            <a:ext cx="236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SDBII Grant Funds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79C91-E9FB-EA57-3537-A47E0A1059F6}"/>
              </a:ext>
            </a:extLst>
          </p:cNvPr>
          <p:cNvSpPr/>
          <p:nvPr/>
        </p:nvSpPr>
        <p:spPr>
          <a:xfrm>
            <a:off x="6224067" y="3819594"/>
            <a:ext cx="845244" cy="85725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25</a:t>
            </a:r>
          </a:p>
        </p:txBody>
      </p:sp>
      <p:pic>
        <p:nvPicPr>
          <p:cNvPr id="10" name="Graphic 9" descr="Cent with solid fill">
            <a:extLst>
              <a:ext uri="{FF2B5EF4-FFF2-40B4-BE49-F238E27FC236}">
                <a16:creationId xmlns:a16="http://schemas.microsoft.com/office/drawing/2014/main" id="{D1B56DEA-5874-EBBC-1E3C-C89ADF031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6275" y="4100311"/>
            <a:ext cx="276625" cy="276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596F8E-1419-C200-17F6-E7B84821EED6}"/>
              </a:ext>
            </a:extLst>
          </p:cNvPr>
          <p:cNvSpPr txBox="1"/>
          <p:nvPr/>
        </p:nvSpPr>
        <p:spPr>
          <a:xfrm>
            <a:off x="5709237" y="3459287"/>
            <a:ext cx="236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Cash Match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12485CB0-0026-8F94-0476-85A62DBFE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2162" y="3791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EB18CF-4B65-4854-F980-83687B70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78" y="1611391"/>
            <a:ext cx="6903644" cy="2536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DB3D6-B0F6-CDE6-FE78-4E153D76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Grant Workbook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1014-E03C-75BA-EF9A-114F0D61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97" y="1200150"/>
            <a:ext cx="8348703" cy="3456373"/>
          </a:xfrm>
        </p:spPr>
        <p:txBody>
          <a:bodyPr>
            <a:normAutofit/>
          </a:bodyPr>
          <a:lstStyle/>
          <a:p>
            <a:r>
              <a:rPr lang="en-US" sz="2000" dirty="0"/>
              <a:t>Please read the request for proposal IN FULL before starting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63992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A5CB-1714-D773-791D-71BEC7D9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Dairy Business Planning Grant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D13E0-6CE2-50DA-51F2-E25293C94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531" y="1253938"/>
            <a:ext cx="8229600" cy="3265422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Dairy Business Planning Grant</a:t>
            </a:r>
            <a:r>
              <a:rPr lang="en-US" sz="2400" dirty="0"/>
              <a:t>:</a:t>
            </a:r>
          </a:p>
          <a:p>
            <a:r>
              <a:rPr lang="en-US" sz="2400" dirty="0"/>
              <a:t>$30,000 max award </a:t>
            </a:r>
          </a:p>
          <a:p>
            <a:r>
              <a:rPr lang="en-US" sz="2400" dirty="0"/>
              <a:t>No match required </a:t>
            </a:r>
          </a:p>
          <a:p>
            <a:r>
              <a:rPr lang="en-US" sz="2400" dirty="0"/>
              <a:t>$250,000 available</a:t>
            </a:r>
          </a:p>
          <a:p>
            <a:r>
              <a:rPr lang="en-US" sz="2400" dirty="0"/>
              <a:t>At least 8 awards are expected to be made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380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59" y="83295"/>
            <a:ext cx="7772400" cy="1102519"/>
          </a:xfrm>
        </p:spPr>
        <p:txBody>
          <a:bodyPr>
            <a:normAutofit/>
          </a:bodyPr>
          <a:lstStyle/>
          <a:p>
            <a:r>
              <a:rPr lang="en-US" sz="2700" b="1" i="0" u="none" strike="noStrike" baseline="0" dirty="0"/>
              <a:t>Allowable Costs </a:t>
            </a:r>
            <a:br>
              <a:rPr lang="en-US" sz="2700" b="1" i="0" u="none" strike="noStrike" baseline="0" dirty="0"/>
            </a:br>
            <a:r>
              <a:rPr lang="en-US" sz="2700" b="1" i="0" u="none" strike="noStrike" baseline="0" dirty="0"/>
              <a:t>Dairy Business Planning Grant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B19D6A2-1B65-CEB6-1F1B-B586EB04CD25}"/>
              </a:ext>
            </a:extLst>
          </p:cNvPr>
          <p:cNvSpPr txBox="1">
            <a:spLocks/>
          </p:cNvSpPr>
          <p:nvPr/>
        </p:nvSpPr>
        <p:spPr>
          <a:xfrm>
            <a:off x="608959" y="1185814"/>
            <a:ext cx="8460121" cy="303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Leveraging the experience and judgment of reputable industry experts to evaluate the feasibility of a proposed new enterprise, business/marketing approach, process, or major investment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Increasing the applicant's working knowledge of their existing business and/or future enterprise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Gaining a certification, credit, and/or educational experience that improves the competitiveness of the business or its workforce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Utilizing legal services to strengthen the business structure or succession plan</a:t>
            </a:r>
          </a:p>
        </p:txBody>
      </p:sp>
    </p:spTree>
    <p:extLst>
      <p:ext uri="{BB962C8B-B14F-4D97-AF65-F5344CB8AC3E}">
        <p14:creationId xmlns:p14="http://schemas.microsoft.com/office/powerpoint/2010/main" val="8525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83"/>
    </mc:Choice>
    <mc:Fallback xmlns="">
      <p:transition spd="slow" advTm="21218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59" y="83295"/>
            <a:ext cx="7772400" cy="1102519"/>
          </a:xfrm>
        </p:spPr>
        <p:txBody>
          <a:bodyPr>
            <a:normAutofit/>
          </a:bodyPr>
          <a:lstStyle/>
          <a:p>
            <a:r>
              <a:rPr lang="en-US" sz="2700" b="1" i="0" u="none" strike="noStrike" baseline="0" dirty="0"/>
              <a:t>Example Projects </a:t>
            </a:r>
            <a:br>
              <a:rPr lang="en-US" sz="2700" b="1" i="0" u="none" strike="noStrike" baseline="0" dirty="0"/>
            </a:br>
            <a:r>
              <a:rPr lang="en-US" sz="2700" b="1" i="0" u="none" strike="noStrike" baseline="0" dirty="0"/>
              <a:t>Dairy Business Planning Grant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B19D6A2-1B65-CEB6-1F1B-B586EB04CD25}"/>
              </a:ext>
            </a:extLst>
          </p:cNvPr>
          <p:cNvSpPr txBox="1">
            <a:spLocks/>
          </p:cNvSpPr>
          <p:nvPr/>
        </p:nvSpPr>
        <p:spPr>
          <a:xfrm>
            <a:off x="608959" y="1185814"/>
            <a:ext cx="8460121" cy="303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A dairy farm conducts a feasibility study exploring the viability of starting an on-farm creamery with the help of a qualified and experience consultant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producer-processor dairy business hires a lawyer to draft a new set of company bylaws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A dairy farm hires a certified crop advisor to plan a transition to feeding a high forage diet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A dairy business hires an agricultural business consultant to assist in drafting a business plan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A group of cheese makers pay to attend a short course to improve their cheese-making skills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A milk processor pays a food scientist to develop/update a food safety plan</a:t>
            </a:r>
          </a:p>
        </p:txBody>
      </p:sp>
    </p:spTree>
    <p:extLst>
      <p:ext uri="{BB962C8B-B14F-4D97-AF65-F5344CB8AC3E}">
        <p14:creationId xmlns:p14="http://schemas.microsoft.com/office/powerpoint/2010/main" val="8064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83"/>
    </mc:Choice>
    <mc:Fallback xmlns="">
      <p:transition spd="slow" advTm="2121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837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i="0" u="none" strike="noStrike" baseline="0" dirty="0"/>
              <a:t>What is the SDBII?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342" y="1053384"/>
            <a:ext cx="6786562" cy="2874481"/>
          </a:xfrm>
        </p:spPr>
        <p:txBody>
          <a:bodyPr>
            <a:noAutofit/>
          </a:bodyPr>
          <a:lstStyle/>
          <a:p>
            <a:pPr algn="l"/>
            <a:r>
              <a:rPr lang="en-US" sz="1600" b="0" i="0" u="none" strike="noStrike" baseline="0" dirty="0">
                <a:solidFill>
                  <a:schemeClr val="tx1"/>
                </a:solidFill>
              </a:rPr>
              <a:t>Southeast Dairy Business Innovation Initiative (DBII)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tx1"/>
                </a:solidFill>
              </a:rPr>
              <a:t>– Supported by USDA AMS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tx1"/>
                </a:solidFill>
              </a:rPr>
              <a:t>– Over $38MM effort, 50% spent on dairy business subawards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tx1"/>
                </a:solidFill>
              </a:rPr>
              <a:t>• Goal is to support value added dairy production in the SE 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tx1"/>
                </a:solidFill>
              </a:rPr>
              <a:t>•Supports value-added dairy in states including Alabama, Arkansas, Florida, Georgia, Kentucky, Louisiana, Mississippi, North Carolina, South Carolina, Tennessee, Virginia, West Virginia, and Puerto Rico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tx1"/>
                </a:solidFill>
              </a:rPr>
              <a:t>– Also, in MW and NE through companion programs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tx1"/>
                </a:solidFill>
              </a:rPr>
              <a:t>• Focus is on projects that manufacture milk supply into “value-added” products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2103E-D5E8-36F3-CF89-12B9DE763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4051853"/>
            <a:ext cx="71723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4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69"/>
    </mc:Choice>
    <mc:Fallback xmlns="">
      <p:transition spd="slow" advTm="8536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13" y="124600"/>
            <a:ext cx="8600661" cy="1102519"/>
          </a:xfrm>
        </p:spPr>
        <p:txBody>
          <a:bodyPr>
            <a:normAutofit fontScale="90000"/>
          </a:bodyPr>
          <a:lstStyle/>
          <a:p>
            <a:r>
              <a:rPr lang="en-US" sz="3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Scoring Criteria</a:t>
            </a:r>
            <a:b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809" y="1613498"/>
            <a:ext cx="5920798" cy="15679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Grant Application (5 possible points)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Goals Alignment (10 possible points)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Summary (20 possible points)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Work Plan (20 possible points)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Business Fundamentals (20 possible points)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Budget (20 possible points)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Other Considerations (5 possible points)</a:t>
            </a:r>
            <a:endParaRPr lang="en-US" sz="2000" b="0" i="0" u="none" strike="noStrike" baseline="0" dirty="0">
              <a:solidFill>
                <a:schemeClr val="tx1"/>
              </a:solidFill>
              <a:latin typeface="Arial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03644-F82A-4D59-9852-6BC025E79BEB}"/>
              </a:ext>
            </a:extLst>
          </p:cNvPr>
          <p:cNvSpPr txBox="1"/>
          <p:nvPr/>
        </p:nvSpPr>
        <p:spPr>
          <a:xfrm>
            <a:off x="717273" y="845811"/>
            <a:ext cx="793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grant is scored out of a possible 100 points based on the following categories</a:t>
            </a:r>
          </a:p>
        </p:txBody>
      </p:sp>
    </p:spTree>
    <p:extLst>
      <p:ext uri="{BB962C8B-B14F-4D97-AF65-F5344CB8AC3E}">
        <p14:creationId xmlns:p14="http://schemas.microsoft.com/office/powerpoint/2010/main" val="1881163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600"/>
            <a:ext cx="7772400" cy="1102519"/>
          </a:xfrm>
        </p:spPr>
        <p:txBody>
          <a:bodyPr>
            <a:normAutofit/>
          </a:bodyPr>
          <a:lstStyle/>
          <a:p>
            <a:pPr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I access/submit the grant?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085848"/>
            <a:ext cx="7315200" cy="277715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First read the grant RFP IN FULL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Reach out with questions to one of your state coordinators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Download and save the application to your computer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Work in word or another word processing program (save as you go!)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Transfer to the application when you are done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Email your completed application to </a:t>
            </a:r>
            <a:r>
              <a:rPr lang="en-US" sz="1800" dirty="0">
                <a:solidFill>
                  <a:srgbClr val="404040"/>
                </a:solidFill>
                <a:hlinkClick r:id="rId2"/>
              </a:rPr>
              <a:t>sdbiigrants@utk.edu</a:t>
            </a:r>
            <a:endParaRPr lang="en-US" sz="1800" dirty="0">
              <a:solidFill>
                <a:srgbClr val="40404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Applications must be received by: </a:t>
            </a:r>
            <a:r>
              <a:rPr lang="en-US" sz="1800" b="1" u="sng" dirty="0">
                <a:solidFill>
                  <a:srgbClr val="FF0000"/>
                </a:solidFill>
              </a:rPr>
              <a:t>October 16, 2023, at 3:00 pm </a:t>
            </a:r>
          </a:p>
          <a:p>
            <a:pPr algn="l"/>
            <a:endParaRPr lang="en-US" sz="1600" dirty="0">
              <a:solidFill>
                <a:srgbClr val="404040"/>
              </a:solidFill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40404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17823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DD95-F138-E0FD-8BA9-63C65B5F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91" y="90677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/>
              <a:t>Unique Entity Identifier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1DFCBA-BBEC-08DA-4E38-A2EC614C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8398"/>
            <a:ext cx="8229600" cy="3526705"/>
          </a:xfrm>
        </p:spPr>
        <p:txBody>
          <a:bodyPr>
            <a:normAutofit fontScale="62500" lnSpcReduction="20000"/>
          </a:bodyPr>
          <a:lstStyle/>
          <a:p>
            <a:pPr marL="342900" lvl="1" indent="0" defTabSz="342900"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Written Guide: </a:t>
            </a:r>
          </a:p>
          <a:p>
            <a:pPr marL="342900" lvl="1" indent="0" defTabSz="342900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42900" lvl="1" indent="0" defTabSz="342900"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For nearly all of the opportunities discussed today you will need a UEI from SAM.GOV </a:t>
            </a:r>
          </a:p>
          <a:p>
            <a:pPr marL="342900" lvl="1" indent="0" defTabSz="342900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42900" lvl="1" indent="0" defTabSz="342900"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Written Guide: </a:t>
            </a:r>
          </a:p>
          <a:p>
            <a:pPr marL="342900" lvl="1" indent="0" defTabSz="342900"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Click tab above the video: </a:t>
            </a:r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https://www.tn.gov/agriculture/topic/farm.html</a:t>
            </a:r>
            <a:endParaRPr lang="en-US" dirty="0">
              <a:solidFill>
                <a:prstClr val="black"/>
              </a:solidFill>
            </a:endParaRPr>
          </a:p>
          <a:p>
            <a:pPr marL="342900" lvl="1" indent="0" defTabSz="342900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342900" lvl="1" indent="0" defTabSz="342900"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Video Guide: 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defTabSz="342900">
              <a:buNone/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https://www.youtube.com/watch?v=0uv1YNAsINk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defTabSz="342900">
              <a:buNone/>
              <a:defRPr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defTabSz="342900">
              <a:buNone/>
              <a:defRPr/>
            </a:pP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br>
              <a:rPr lang="en-US" dirty="0"/>
            </a:b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E0231-5B29-A062-5DDA-F26C4ADDC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210" y="3148461"/>
            <a:ext cx="3543300" cy="7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47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F2B1-4605-42E3-BA5A-DDF73CB6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Thank you! 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DE26C-7FE2-B60E-EBC3-42F367061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630" y="1036502"/>
            <a:ext cx="3598877" cy="2697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" dirty="0" err="1"/>
              <a:t>Shep</a:t>
            </a:r>
            <a:r>
              <a:rPr lang="en-US" sz="1500" dirty="0"/>
              <a:t> Stearns</a:t>
            </a:r>
          </a:p>
          <a:p>
            <a:pPr marL="0" indent="0" algn="ctr">
              <a:buNone/>
            </a:pPr>
            <a:r>
              <a:rPr lang="en-US" sz="1500" dirty="0">
                <a:hlinkClick r:id="rId2"/>
              </a:rPr>
              <a:t>sstearn1@utk.edu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/>
              <a:t>(860) 595-6053</a:t>
            </a:r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225" dirty="0"/>
              <a:t> </a:t>
            </a:r>
          </a:p>
          <a:p>
            <a:pPr marL="0" indent="0" algn="ctr">
              <a:buNone/>
            </a:pPr>
            <a:r>
              <a:rPr lang="en-US" sz="1500" dirty="0">
                <a:hlinkClick r:id="rId3"/>
              </a:rPr>
              <a:t>Southeast Value-Added Discussion Group</a:t>
            </a:r>
            <a:endParaRPr lang="en-US" sz="1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EB305-1614-BF20-9F66-C64D3BC2E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40" y="1036502"/>
            <a:ext cx="2582855" cy="269749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9F7EF-23ED-0EE6-6CE5-06E915353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413" y="3827526"/>
            <a:ext cx="6895174" cy="608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B4EC8-1072-5ADC-C525-E63BB573879C}"/>
              </a:ext>
            </a:extLst>
          </p:cNvPr>
          <p:cNvSpPr txBox="1"/>
          <p:nvPr/>
        </p:nvSpPr>
        <p:spPr>
          <a:xfrm>
            <a:off x="4883203" y="26545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https://sdbii.tennessee.edu/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3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DA - YouTube">
            <a:extLst>
              <a:ext uri="{FF2B5EF4-FFF2-40B4-BE49-F238E27FC236}">
                <a16:creationId xmlns:a16="http://schemas.microsoft.com/office/drawing/2014/main" id="{57B4FCBE-243F-0793-2C0A-41A3D657A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82" y="-178526"/>
            <a:ext cx="1715810" cy="17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CC6821E-1053-9755-03C3-69EAA39A0A37}"/>
              </a:ext>
            </a:extLst>
          </p:cNvPr>
          <p:cNvSpPr/>
          <p:nvPr/>
        </p:nvSpPr>
        <p:spPr>
          <a:xfrm>
            <a:off x="4422524" y="1398813"/>
            <a:ext cx="531223" cy="5720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UT Animal Science (@UTAnimalScience) / Twitter">
            <a:extLst>
              <a:ext uri="{FF2B5EF4-FFF2-40B4-BE49-F238E27FC236}">
                <a16:creationId xmlns:a16="http://schemas.microsoft.com/office/drawing/2014/main" id="{87718697-C84E-0F0B-5EC1-F7929E14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0" y="2039165"/>
            <a:ext cx="1439773" cy="14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4D93197-9201-28FE-37A7-EA26C5776C46}"/>
              </a:ext>
            </a:extLst>
          </p:cNvPr>
          <p:cNvSpPr/>
          <p:nvPr/>
        </p:nvSpPr>
        <p:spPr>
          <a:xfrm rot="3429946">
            <a:off x="3085826" y="3159441"/>
            <a:ext cx="484632" cy="968421"/>
          </a:xfrm>
          <a:prstGeom prst="downArrow">
            <a:avLst>
              <a:gd name="adj1" fmla="val 50000"/>
              <a:gd name="adj2" fmla="val 64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BB7FD49-95F8-7555-57BB-7B55C3729AD2}"/>
              </a:ext>
            </a:extLst>
          </p:cNvPr>
          <p:cNvSpPr/>
          <p:nvPr/>
        </p:nvSpPr>
        <p:spPr>
          <a:xfrm rot="18329505">
            <a:off x="5802504" y="3188074"/>
            <a:ext cx="484632" cy="968421"/>
          </a:xfrm>
          <a:prstGeom prst="downArrow">
            <a:avLst>
              <a:gd name="adj1" fmla="val 50000"/>
              <a:gd name="adj2" fmla="val 64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30776-5F40-7E83-ED1C-20572F57E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6" y="3872945"/>
            <a:ext cx="756920" cy="473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AEDE0-AB57-ECAE-2FD9-9822F2BC9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38" y="4109800"/>
            <a:ext cx="946150" cy="575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30C4F-33A0-583C-FBF1-C8ABCD44E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949" y="3318161"/>
            <a:ext cx="1182727" cy="554784"/>
          </a:xfrm>
          <a:prstGeom prst="rect">
            <a:avLst/>
          </a:prstGeom>
        </p:spPr>
      </p:pic>
      <p:pic>
        <p:nvPicPr>
          <p:cNvPr id="1030" name="Picture 6" descr="May be an image of text that says 'CENTER FOR PROFITABLE AGRICULTURE UIEXTENSION INSTITUTE OF AGRICULTURE A UNIVERSITY OF TENNESSEE- FARM BUREAU PARTNERSHIP'">
            <a:extLst>
              <a:ext uri="{FF2B5EF4-FFF2-40B4-BE49-F238E27FC236}">
                <a16:creationId xmlns:a16="http://schemas.microsoft.com/office/drawing/2014/main" id="{14C93F97-C0FE-0081-C753-BF4A0111F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6" b="34037"/>
          <a:stretch/>
        </p:blipFill>
        <p:spPr bwMode="auto">
          <a:xfrm>
            <a:off x="261318" y="2482661"/>
            <a:ext cx="2464465" cy="7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Dairy with solid fill">
            <a:extLst>
              <a:ext uri="{FF2B5EF4-FFF2-40B4-BE49-F238E27FC236}">
                <a16:creationId xmlns:a16="http://schemas.microsoft.com/office/drawing/2014/main" id="{32554B7A-F2ED-094D-39F1-8AF154A176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5580" y="3809879"/>
            <a:ext cx="842109" cy="842109"/>
          </a:xfrm>
          <a:prstGeom prst="rect">
            <a:avLst/>
          </a:prstGeom>
        </p:spPr>
      </p:pic>
      <p:pic>
        <p:nvPicPr>
          <p:cNvPr id="15" name="Graphic 14" descr="Cheese with solid fill">
            <a:extLst>
              <a:ext uri="{FF2B5EF4-FFF2-40B4-BE49-F238E27FC236}">
                <a16:creationId xmlns:a16="http://schemas.microsoft.com/office/drawing/2014/main" id="{64D0CCEC-CEFE-7E40-8B5E-06E4FA8A7A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53537" y="3605047"/>
            <a:ext cx="812182" cy="812182"/>
          </a:xfrm>
          <a:prstGeom prst="rect">
            <a:avLst/>
          </a:prstGeom>
        </p:spPr>
      </p:pic>
      <p:pic>
        <p:nvPicPr>
          <p:cNvPr id="17" name="Graphic 16" descr="Farm scene with solid fill">
            <a:extLst>
              <a:ext uri="{FF2B5EF4-FFF2-40B4-BE49-F238E27FC236}">
                <a16:creationId xmlns:a16="http://schemas.microsoft.com/office/drawing/2014/main" id="{DF079B12-F44C-50CA-0748-B48ABDEE9C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7051" y="3478938"/>
            <a:ext cx="1064400" cy="1064400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A3373E9A-0E1A-7321-9A1C-AC8F7053D6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07283" y="1398813"/>
            <a:ext cx="561703" cy="561703"/>
          </a:xfrm>
          <a:prstGeom prst="rect">
            <a:avLst/>
          </a:prstGeom>
        </p:spPr>
      </p:pic>
      <p:pic>
        <p:nvPicPr>
          <p:cNvPr id="23" name="Graphic 22" descr="Dollar with solid fill">
            <a:extLst>
              <a:ext uri="{FF2B5EF4-FFF2-40B4-BE49-F238E27FC236}">
                <a16:creationId xmlns:a16="http://schemas.microsoft.com/office/drawing/2014/main" id="{D2418A74-199E-FF5E-3727-55921D81BC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81054" y="3311242"/>
            <a:ext cx="561703" cy="561703"/>
          </a:xfrm>
          <a:prstGeom prst="rect">
            <a:avLst/>
          </a:prstGeom>
        </p:spPr>
      </p:pic>
      <p:pic>
        <p:nvPicPr>
          <p:cNvPr id="24" name="Graphic 23" descr="Dollar with solid fill">
            <a:extLst>
              <a:ext uri="{FF2B5EF4-FFF2-40B4-BE49-F238E27FC236}">
                <a16:creationId xmlns:a16="http://schemas.microsoft.com/office/drawing/2014/main" id="{14143D14-D042-0BF5-F8DC-9316D9407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4021" y="3362799"/>
            <a:ext cx="561703" cy="561703"/>
          </a:xfrm>
          <a:prstGeom prst="rect">
            <a:avLst/>
          </a:prstGeom>
        </p:spPr>
      </p:pic>
      <p:pic>
        <p:nvPicPr>
          <p:cNvPr id="33" name="Graphic 32" descr="Farmer male with solid fill">
            <a:extLst>
              <a:ext uri="{FF2B5EF4-FFF2-40B4-BE49-F238E27FC236}">
                <a16:creationId xmlns:a16="http://schemas.microsoft.com/office/drawing/2014/main" id="{F7538377-8EB2-CE94-1D40-868EE8E3B6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66057" y="2677693"/>
            <a:ext cx="914400" cy="914400"/>
          </a:xfrm>
          <a:prstGeom prst="rect">
            <a:avLst/>
          </a:prstGeom>
        </p:spPr>
      </p:pic>
      <p:pic>
        <p:nvPicPr>
          <p:cNvPr id="35" name="Graphic 34" descr="Farmer female with solid fill">
            <a:extLst>
              <a:ext uri="{FF2B5EF4-FFF2-40B4-BE49-F238E27FC236}">
                <a16:creationId xmlns:a16="http://schemas.microsoft.com/office/drawing/2014/main" id="{94F1D372-1B83-02F7-265D-F6ACF9ED75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10325" y="26776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3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/>
              <a:t>What is the </a:t>
            </a:r>
            <a:r>
              <a:rPr lang="en-US" sz="2800" b="1" dirty="0"/>
              <a:t>p</a:t>
            </a:r>
            <a:r>
              <a:rPr lang="en-US" sz="2800" b="1" i="0" u="none" strike="noStrike" baseline="0" dirty="0"/>
              <a:t>urpose of SDBII Business Grants?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67252"/>
            <a:ext cx="7086600" cy="2166361"/>
          </a:xfrm>
        </p:spPr>
        <p:txBody>
          <a:bodyPr>
            <a:no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</a:rPr>
              <a:t>● Diversify dairy product markets to reduce risk and develop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</a:rPr>
              <a:t>higher-value uses for dairy products.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</a:rPr>
              <a:t>● Promote business development that diversifies farmer income through processing and marketing innovation.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</a:rPr>
              <a:t>● Encourage the use of regional milk production.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0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13" y="333322"/>
            <a:ext cx="8600661" cy="1102519"/>
          </a:xfrm>
        </p:spPr>
        <p:txBody>
          <a:bodyPr>
            <a:normAutofit fontScale="90000"/>
          </a:bodyPr>
          <a:lstStyle/>
          <a:p>
            <a:r>
              <a:rPr lang="en-US" sz="3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Who Can I Reach Out to for Help? </a:t>
            </a:r>
            <a:br>
              <a:rPr lang="en-US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2669"/>
            <a:ext cx="6400800" cy="3158161"/>
          </a:xfrm>
        </p:spPr>
        <p:txBody>
          <a:bodyPr>
            <a:noAutofit/>
          </a:bodyPr>
          <a:lstStyle/>
          <a:p>
            <a:r>
              <a:rPr lang="en-US" sz="2000" b="1" i="0" u="none" strike="noStrike" baseline="0" dirty="0">
                <a:solidFill>
                  <a:schemeClr val="tx1"/>
                </a:solidFill>
              </a:rPr>
              <a:t>Program Contacts</a:t>
            </a:r>
          </a:p>
          <a:p>
            <a:r>
              <a:rPr lang="en-US" sz="2000" b="0" i="0" u="none" strike="noStrike" baseline="0" dirty="0">
                <a:solidFill>
                  <a:schemeClr val="tx1"/>
                </a:solidFill>
              </a:rPr>
              <a:t>Tennessee, Alabama, Florida, &amp; Louisiana</a:t>
            </a:r>
          </a:p>
          <a:p>
            <a:r>
              <a:rPr lang="en-US" sz="2000" b="0" i="0" u="none" strike="noStrike" baseline="0" dirty="0" err="1">
                <a:solidFill>
                  <a:schemeClr val="tx1"/>
                </a:solidFill>
              </a:rPr>
              <a:t>Shep</a:t>
            </a:r>
            <a:r>
              <a:rPr lang="en-US" sz="2000" b="0" i="0" u="none" strike="noStrike" baseline="0" dirty="0">
                <a:solidFill>
                  <a:schemeClr val="tx1"/>
                </a:solidFill>
              </a:rPr>
              <a:t> Stearns &amp; Liz Eckelkamp: sdbiigrants@utk.edu</a:t>
            </a:r>
          </a:p>
          <a:p>
            <a:endParaRPr lang="en-US" sz="2000" b="0" i="0" u="none" strike="noStrike" baseline="0" dirty="0">
              <a:solidFill>
                <a:schemeClr val="tx1"/>
              </a:solidFill>
            </a:endParaRPr>
          </a:p>
          <a:p>
            <a:r>
              <a:rPr lang="en-US" sz="2000" b="0" i="0" u="none" strike="noStrike" baseline="0" dirty="0">
                <a:solidFill>
                  <a:schemeClr val="tx1"/>
                </a:solidFill>
              </a:rPr>
              <a:t>Kentucky, Arkansas, Virginia, &amp; West Virginia</a:t>
            </a:r>
          </a:p>
          <a:p>
            <a:r>
              <a:rPr lang="en-US" sz="2000" b="0" i="0" u="none" strike="noStrike" baseline="0" dirty="0">
                <a:solidFill>
                  <a:schemeClr val="tx1"/>
                </a:solidFill>
              </a:rPr>
              <a:t>Jennifer Hickerson: j.hickersonkddc@gmail.com</a:t>
            </a:r>
          </a:p>
          <a:p>
            <a:endParaRPr lang="en-US" sz="2000" b="0" i="0" u="none" strike="noStrike" baseline="0" dirty="0">
              <a:solidFill>
                <a:schemeClr val="tx1"/>
              </a:solidFill>
            </a:endParaRPr>
          </a:p>
          <a:p>
            <a:r>
              <a:rPr lang="en-US" sz="2000" b="0" i="0" u="none" strike="noStrike" baseline="0" dirty="0">
                <a:solidFill>
                  <a:schemeClr val="tx1"/>
                </a:solidFill>
              </a:rPr>
              <a:t>North Carolina, South Carolina, Georgia, &amp; Mississippi</a:t>
            </a:r>
          </a:p>
          <a:p>
            <a:r>
              <a:rPr lang="en-US" sz="2000" b="0" i="0" u="none" strike="noStrike" baseline="0" dirty="0">
                <a:solidFill>
                  <a:schemeClr val="tx1"/>
                </a:solidFill>
              </a:rPr>
              <a:t>Brittany Whitmire &amp; Stephanie Ward: ncdairyextension@ncsu.edu</a:t>
            </a:r>
          </a:p>
        </p:txBody>
      </p:sp>
    </p:spTree>
    <p:extLst>
      <p:ext uri="{BB962C8B-B14F-4D97-AF65-F5344CB8AC3E}">
        <p14:creationId xmlns:p14="http://schemas.microsoft.com/office/powerpoint/2010/main" val="263988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590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0000"/>
                </a:solidFill>
                <a:latin typeface="Calibri" panose="020F0502020204030204" pitchFamily="34" charset="0"/>
              </a:rPr>
              <a:t>Who can apply? 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241" y="1038172"/>
            <a:ext cx="7772400" cy="2483438"/>
          </a:xfrm>
        </p:spPr>
        <p:txBody>
          <a:bodyPr>
            <a:no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tx1"/>
                </a:solidFill>
              </a:rPr>
              <a:t>SDBII funding is open to businesses in states including Alabama, Arkansas, Florida, Georgia, Kentucky, Louisiana, Mississippi, North Carolina, South Carolina, Tennessee, Virginia, West Virginia, and Puerto Rico</a:t>
            </a:r>
          </a:p>
          <a:p>
            <a:pPr algn="l" fontAlgn="base"/>
            <a:endParaRPr lang="en-US" sz="2400" dirty="0">
              <a:solidFill>
                <a:schemeClr val="tx1"/>
              </a:solidFill>
            </a:endParaRPr>
          </a:p>
          <a:p>
            <a:pPr algn="l" fontAlgn="base"/>
            <a:r>
              <a:rPr lang="en-US" sz="2400" dirty="0">
                <a:solidFill>
                  <a:schemeClr val="tx1"/>
                </a:solidFill>
              </a:rPr>
              <a:t>Applicants Must Either:</a:t>
            </a:r>
            <a:endParaRPr lang="en-US" sz="2400" b="0" i="0" u="none" strike="noStrike" baseline="0" dirty="0">
              <a:solidFill>
                <a:schemeClr val="tx1"/>
              </a:solidFill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tx1"/>
                </a:solidFill>
              </a:rPr>
              <a:t>Operate a permitted dairy farm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Operate a permitted dairy processing facility</a:t>
            </a:r>
            <a:endParaRPr lang="en-US" sz="2400" b="0" i="0" u="none" strike="noStrike" baseline="0" dirty="0">
              <a:solidFill>
                <a:schemeClr val="tx1"/>
              </a:solidFill>
            </a:endParaRPr>
          </a:p>
          <a:p>
            <a:pPr algn="l" fontAlgn="base"/>
            <a:endParaRPr lang="en-US" sz="1800" b="0" i="0" u="none" strike="noStrike" baseline="0" dirty="0">
              <a:solidFill>
                <a:schemeClr val="tx1"/>
              </a:solidFill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chemeClr val="tx1"/>
              </a:solidFill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chemeClr val="tx1"/>
              </a:solidFill>
            </a:endParaRPr>
          </a:p>
          <a:p>
            <a:pPr algn="l" fontAlgn="base"/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2716C-9794-48E5-BBF8-EA31901D8EEE}"/>
              </a:ext>
            </a:extLst>
          </p:cNvPr>
          <p:cNvSpPr txBox="1"/>
          <p:nvPr/>
        </p:nvSpPr>
        <p:spPr>
          <a:xfrm>
            <a:off x="3849756" y="136549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55"/>
    </mc:Choice>
    <mc:Fallback xmlns="">
      <p:transition spd="slow" advTm="1008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B3D6-B0F6-CDE6-FE78-4E153D76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Grants are Currently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1014-E03C-75BA-EF9A-114F0D61A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RFP and Grant Application are available for two grant opportunities right now:</a:t>
            </a:r>
          </a:p>
          <a:p>
            <a:pPr lvl="1"/>
            <a:r>
              <a:rPr lang="en-US" dirty="0"/>
              <a:t>Specialty Processing Equipment Grant</a:t>
            </a:r>
          </a:p>
          <a:p>
            <a:pPr marL="457188" lvl="1" indent="0">
              <a:buNone/>
            </a:pPr>
            <a:r>
              <a:rPr lang="en-US" sz="2000" dirty="0">
                <a:hlinkClick r:id="rId2"/>
              </a:rPr>
              <a:t>https://sdbii.tennessee.edu/specialty-equipment-processing-grant/</a:t>
            </a:r>
            <a:endParaRPr lang="en-US" sz="2000" dirty="0"/>
          </a:p>
          <a:p>
            <a:pPr lvl="1"/>
            <a:r>
              <a:rPr lang="en-US" dirty="0"/>
              <a:t>Dairy Business Planning Grant </a:t>
            </a:r>
          </a:p>
          <a:p>
            <a:pPr marL="457188" lvl="1" indent="0">
              <a:buNone/>
            </a:pPr>
            <a:r>
              <a:rPr lang="en-US" sz="2000" dirty="0">
                <a:hlinkClick r:id="rId3"/>
              </a:rPr>
              <a:t>https://sdbii.tennessee.edu/dairy-business-planning-grant-open/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841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09" y="322298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/>
              <a:t>Pur</a:t>
            </a:r>
            <a:r>
              <a:rPr lang="en-US" sz="2800" b="1" dirty="0"/>
              <a:t>pose of Specialty Processing Equipment Grant: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337" y="1424817"/>
            <a:ext cx="7029471" cy="2461384"/>
          </a:xfrm>
        </p:spPr>
        <p:txBody>
          <a:bodyPr>
            <a:no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</a:rPr>
              <a:t>• Value chain and commodity innovation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</a:rPr>
              <a:t>	– New products, new ways to use milk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</a:rPr>
              <a:t>• Facility and process updates for dairy processors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</a:rPr>
              <a:t>	– Specialized equipment involved in processing milk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</a:rPr>
              <a:t>• Product development, packaging and marketing of dairy products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</a:rPr>
              <a:t>	– Limited runs, test batches for new products, new packaging, etc.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1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DD95-F138-E0FD-8BA9-63C65B5F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Specialty Processing Equipment Grant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98CC8-DCF1-F82B-0D62-BCA7F35B41A4}"/>
              </a:ext>
            </a:extLst>
          </p:cNvPr>
          <p:cNvSpPr txBox="1"/>
          <p:nvPr/>
        </p:nvSpPr>
        <p:spPr>
          <a:xfrm>
            <a:off x="679076" y="1447430"/>
            <a:ext cx="77858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Award Funding Available</a:t>
            </a:r>
            <a:r>
              <a:rPr lang="en-US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$300,000 maximum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$1.92MM is available to award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least 6 grants will be awarded.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The Specialty Processing Equipment Grant is competitive, and only the highest quality grants will be selected for an award of funding.</a:t>
            </a:r>
          </a:p>
        </p:txBody>
      </p:sp>
    </p:spTree>
    <p:extLst>
      <p:ext uri="{BB962C8B-B14F-4D97-AF65-F5344CB8AC3E}">
        <p14:creationId xmlns:p14="http://schemas.microsoft.com/office/powerpoint/2010/main" val="246709105"/>
      </p:ext>
    </p:extLst>
  </p:cSld>
  <p:clrMapOvr>
    <a:masterClrMapping/>
  </p:clrMapOvr>
</p:sld>
</file>

<file path=ppt/theme/theme1.xml><?xml version="1.0" encoding="utf-8"?>
<a:theme xmlns:a="http://schemas.openxmlformats.org/drawingml/2006/main" name="UTIA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D97F423-79EC-144D-A051-7186381E5B0C}" vid="{24DD1720-A529-2942-80EB-2EC6104BAC9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D97F423-79EC-144D-A051-7186381E5B0C}" vid="{60904F29-E8C8-9D48-85E5-FA6316292D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F07C19FDE46A4CAD1B3A3F4C3B45ED" ma:contentTypeVersion="1" ma:contentTypeDescription="Create a new document." ma:contentTypeScope="" ma:versionID="9b7b8741ccee136f3d55399cefa121e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88f0f61983dac32dcbd0edab4dea84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8581A1-D4D6-40F6-9813-12F2D5BA30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71E52D-C4FB-40B6-843C-67CDD3175994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F91076-7183-4D2A-BB0E-5796A13EC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UTIA Template_Wide Format</Template>
  <TotalTime>20600</TotalTime>
  <Words>1262</Words>
  <Application>Microsoft Office PowerPoint</Application>
  <PresentationFormat>On-screen Show (16:9)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Arial-BoldMT</vt:lpstr>
      <vt:lpstr>ArialMT</vt:lpstr>
      <vt:lpstr>Calibri</vt:lpstr>
      <vt:lpstr>UTIAtemplate</vt:lpstr>
      <vt:lpstr>Custom Design</vt:lpstr>
      <vt:lpstr> Southeast Dairy Business Innovation Initiatives   Specialty Processing Equipment &amp;  Dairy Business Planning Grants </vt:lpstr>
      <vt:lpstr>What is the SDBII?</vt:lpstr>
      <vt:lpstr>PowerPoint Presentation</vt:lpstr>
      <vt:lpstr>What is the purpose of SDBII Business Grants?</vt:lpstr>
      <vt:lpstr>Who Can I Reach Out to for Help?  </vt:lpstr>
      <vt:lpstr>Who can apply?  </vt:lpstr>
      <vt:lpstr>What Grants are Currently Available?</vt:lpstr>
      <vt:lpstr>Purpose of Specialty Processing Equipment Grant:</vt:lpstr>
      <vt:lpstr>Specialty Processing Equipment Grant</vt:lpstr>
      <vt:lpstr>Allowable Costs  Specialty Processing Equipment Grant  </vt:lpstr>
      <vt:lpstr>PowerPoint Presentation</vt:lpstr>
      <vt:lpstr>Allowable and Unallowable Expenses</vt:lpstr>
      <vt:lpstr>Allowable Costs  Specialty Processing Equipment Grant  </vt:lpstr>
      <vt:lpstr>Example Projects  Specialty Processing Equipment Grant</vt:lpstr>
      <vt:lpstr>Specialty Processing Equipment Grant</vt:lpstr>
      <vt:lpstr>Grant Workbook Components</vt:lpstr>
      <vt:lpstr>Dairy Business Planning Grant</vt:lpstr>
      <vt:lpstr>Allowable Costs  Dairy Business Planning Grant</vt:lpstr>
      <vt:lpstr>Example Projects  Dairy Business Planning Grant</vt:lpstr>
      <vt:lpstr>Scoring Criteria </vt:lpstr>
      <vt:lpstr>How do I access/submit the grant?</vt:lpstr>
      <vt:lpstr>Unique Entity Identifier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Questions About The Dairy Business Innovation Initiatives Grant</dc:title>
  <dc:creator>Stearns, Shepherd Michael</dc:creator>
  <cp:lastModifiedBy>Stearns, Shepherd Michael</cp:lastModifiedBy>
  <cp:revision>17</cp:revision>
  <dcterms:created xsi:type="dcterms:W3CDTF">2021-08-25T19:33:05Z</dcterms:created>
  <dcterms:modified xsi:type="dcterms:W3CDTF">2023-08-16T15:15:24Z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0x0101006CF07C19FDE46A4CAD1B3A3F4C3B45ED</vt:lpwstr>
  </property>
</Properties>
</file>